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4"/>
  </p:sldMasterIdLst>
  <p:notesMasterIdLst>
    <p:notesMasterId r:id="rId12"/>
  </p:notesMasterIdLst>
  <p:sldIdLst>
    <p:sldId id="735" r:id="rId5"/>
    <p:sldId id="736" r:id="rId6"/>
    <p:sldId id="737" r:id="rId7"/>
    <p:sldId id="741" r:id="rId8"/>
    <p:sldId id="745" r:id="rId9"/>
    <p:sldId id="746" r:id="rId10"/>
    <p:sldId id="740" r:id="rId1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135283"/>
    <a:srgbClr val="FFFFFF"/>
    <a:srgbClr val="000000"/>
    <a:srgbClr val="121429"/>
    <a:srgbClr val="1B1E3E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3910" autoAdjust="0"/>
  </p:normalViewPr>
  <p:slideViewPr>
    <p:cSldViewPr snapToGrid="0">
      <p:cViewPr varScale="1">
        <p:scale>
          <a:sx n="109" d="100"/>
          <a:sy n="109" d="100"/>
        </p:scale>
        <p:origin x="619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DC9C4-A5A9-47A1-92BC-326DCF57304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C245B-FD72-4E4F-B15E-E5615ABC6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2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D1FE26EE-E575-4A13-8A3E-13A72648A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64070" y="943242"/>
            <a:ext cx="4052554" cy="85104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90347" y="4936035"/>
            <a:ext cx="318580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182381" y="2638"/>
            <a:ext cx="4961619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D6D42E-FFBB-46F8-814F-240B0E56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2428411"/>
            <a:ext cx="3352800" cy="61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24BC04-EA47-D660-A96B-A85D0777969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6" y="159684"/>
            <a:ext cx="1790699" cy="48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CF45F-7366-1ABC-1274-BE9A1A82D02D}"/>
              </a:ext>
            </a:extLst>
          </p:cNvPr>
          <p:cNvSpPr txBox="1"/>
          <p:nvPr userDrawn="1"/>
        </p:nvSpPr>
        <p:spPr>
          <a:xfrm>
            <a:off x="1953636" y="166965"/>
            <a:ext cx="1399164" cy="40780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2200" b="1" dirty="0">
                <a:solidFill>
                  <a:srgbClr val="355EAB"/>
                </a:solidFill>
                <a:latin typeface="+mn-lt"/>
              </a:rPr>
              <a:t>8</a:t>
            </a:r>
            <a:r>
              <a:rPr lang="en-US" sz="2200" b="1" baseline="30000" dirty="0">
                <a:solidFill>
                  <a:srgbClr val="355EAB"/>
                </a:solidFill>
                <a:latin typeface="+mn-lt"/>
              </a:rPr>
              <a:t>th</a:t>
            </a:r>
            <a:r>
              <a:rPr lang="en-US" sz="2200" b="1" dirty="0">
                <a:solidFill>
                  <a:srgbClr val="355EAB"/>
                </a:solidFill>
                <a:latin typeface="+mn-lt"/>
              </a:rPr>
              <a:t> Edition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0AE2D-E45E-AC7A-2F9D-4E4E841541BD}"/>
              </a:ext>
            </a:extLst>
          </p:cNvPr>
          <p:cNvSpPr/>
          <p:nvPr userDrawn="1"/>
        </p:nvSpPr>
        <p:spPr>
          <a:xfrm>
            <a:off x="4128607" y="153341"/>
            <a:ext cx="25769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4">
              <a:defRPr/>
            </a:pPr>
            <a:r>
              <a:rPr lang="en-US" sz="2100" b="1" dirty="0">
                <a:solidFill>
                  <a:srgbClr val="355EAB"/>
                </a:solidFill>
                <a:latin typeface="+mn-lt"/>
              </a:rPr>
              <a:t>Mentoring Session</a:t>
            </a:r>
          </a:p>
        </p:txBody>
      </p:sp>
      <p:sp>
        <p:nvSpPr>
          <p:cNvPr id="7" name="Text Placeholder 1030">
            <a:extLst>
              <a:ext uri="{FF2B5EF4-FFF2-40B4-BE49-F238E27FC236}">
                <a16:creationId xmlns:a16="http://schemas.microsoft.com/office/drawing/2014/main" id="{11E66953-D6B9-BF7C-3FAA-270CAFFC33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79956" y="3973331"/>
            <a:ext cx="852056" cy="3495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Author 1 Name</a:t>
            </a:r>
            <a:endParaRPr lang="en-IN" dirty="0"/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3573ADC1-9393-A4B1-082B-AA8E33803C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42890" y="4392607"/>
            <a:ext cx="2765968" cy="228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3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College Name</a:t>
            </a:r>
            <a:endParaRPr lang="en-IN" dirty="0"/>
          </a:p>
        </p:txBody>
      </p:sp>
      <p:sp>
        <p:nvSpPr>
          <p:cNvPr id="9" name="Text Placeholder 1030">
            <a:extLst>
              <a:ext uri="{FF2B5EF4-FFF2-40B4-BE49-F238E27FC236}">
                <a16:creationId xmlns:a16="http://schemas.microsoft.com/office/drawing/2014/main" id="{0E9BDEBA-C451-6E6B-F25F-D5B52C602D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63628" y="3980258"/>
            <a:ext cx="852056" cy="3495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Author 2 Name</a:t>
            </a:r>
            <a:endParaRPr lang="en-IN" dirty="0"/>
          </a:p>
        </p:txBody>
      </p:sp>
      <p:sp>
        <p:nvSpPr>
          <p:cNvPr id="10" name="Text Placeholder 1030">
            <a:extLst>
              <a:ext uri="{FF2B5EF4-FFF2-40B4-BE49-F238E27FC236}">
                <a16:creationId xmlns:a16="http://schemas.microsoft.com/office/drawing/2014/main" id="{68EA5637-B12D-CCB5-628A-821D29560E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209202" y="3990649"/>
            <a:ext cx="852056" cy="3495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Author 3 Name</a:t>
            </a:r>
            <a:endParaRPr lang="en-IN" dirty="0"/>
          </a:p>
        </p:txBody>
      </p:sp>
      <p:sp>
        <p:nvSpPr>
          <p:cNvPr id="11" name="Text Placeholder 1030">
            <a:extLst>
              <a:ext uri="{FF2B5EF4-FFF2-40B4-BE49-F238E27FC236}">
                <a16:creationId xmlns:a16="http://schemas.microsoft.com/office/drawing/2014/main" id="{3B259D85-A470-9B71-704A-326CDB90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165165" y="4001040"/>
            <a:ext cx="852056" cy="3495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Author 4 Name</a:t>
            </a:r>
            <a:endParaRPr lang="en-IN" dirty="0"/>
          </a:p>
        </p:txBody>
      </p:sp>
      <p:sp>
        <p:nvSpPr>
          <p:cNvPr id="12" name="Text Placeholder 1030">
            <a:extLst>
              <a:ext uri="{FF2B5EF4-FFF2-40B4-BE49-F238E27FC236}">
                <a16:creationId xmlns:a16="http://schemas.microsoft.com/office/drawing/2014/main" id="{9C71DF18-7E56-2C24-AEE2-03044382D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44187" y="4662770"/>
            <a:ext cx="2759041" cy="2008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3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City Name</a:t>
            </a:r>
            <a:endParaRPr lang="en-IN" dirty="0"/>
          </a:p>
        </p:txBody>
      </p:sp>
      <p:sp>
        <p:nvSpPr>
          <p:cNvPr id="13" name="Text Placeholder 1030">
            <a:extLst>
              <a:ext uri="{FF2B5EF4-FFF2-40B4-BE49-F238E27FC236}">
                <a16:creationId xmlns:a16="http://schemas.microsoft.com/office/drawing/2014/main" id="{9814E61C-C46E-018F-5431-0F88626140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38932" y="4888742"/>
            <a:ext cx="2759041" cy="2008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300" baseline="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College Professor / Mentor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908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F711111C-6A48-4D5C-BE30-5435621258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556CD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556CD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55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172222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51256E02-7AAD-4ABD-8BDC-3F1D71766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>
            <a:off x="0" y="806835"/>
            <a:ext cx="3689350" cy="4129200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807194"/>
            <a:ext cx="3635375" cy="4128841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7B6B5FC-7411-489E-9683-C4F6F4232B46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02279CE-6112-425D-B68A-0BF400D701C9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045BD283-9EAA-4DB7-8189-395F2BAF5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813378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08D0A968-8CB9-4692-A2E9-8EA361484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6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D3239C3E-0C2C-4598-8D94-5AD0DCC8B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16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41803123-7187-4C94-AC56-F1EAF05F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15308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9883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367FD9A6-0038-4261-8DF9-2B359B255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8198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12245B6A-1831-4D90-B47C-5FA058A2E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 bwMode="gray"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4469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B65A0729-5724-4A1A-B001-AD7288FC6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32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418DFD3D-8780-4EA0-AAF4-DBC389CE0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2519442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10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9AFE672F-A1BA-4179-8732-1266C9242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481472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1E6AC2AE-35A8-480A-B335-C8EAFBA17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53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4CF8FBBB-0598-4B2C-8827-CD3312BF9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832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6EAEFB9F-1445-4271-AC34-908D292392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5706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48F92DC7-A298-4D79-9428-2606BAAED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718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0"/>
            <a:ext cx="4768493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945883" y="870593"/>
            <a:ext cx="541035" cy="571839"/>
            <a:chOff x="-3330575" y="3005138"/>
            <a:chExt cx="1533526" cy="1620837"/>
          </a:xfrm>
          <a:solidFill>
            <a:schemeClr val="accent3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87853" y="1526910"/>
            <a:ext cx="506015" cy="547781"/>
            <a:chOff x="2301081" y="6662108"/>
            <a:chExt cx="1500188" cy="1624012"/>
          </a:xfrm>
          <a:solidFill>
            <a:schemeClr val="accent3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30AC29A-4207-40A4-847F-EA0CD2321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676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20279261-6C69-404C-B1ED-0703B1809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136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1B0E5F27-B36C-4B8F-A521-188B5004A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516813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1"/>
            <a:ext cx="4768493" cy="4913188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B7DE8-B5A1-491A-8957-324CAC7D0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3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CF0AB879-1D1A-4424-86B6-CA7EC8EDB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9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59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1FE2A0-3185-4AFB-A3C9-5CD27193B46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A2AC73-57B7-40F3-BCF1-0655DD9E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4043967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841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37403C-FCDD-4B04-BD4E-CA99BAE0E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445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BFC01F08-6380-4C34-956F-2223D1900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7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958EC7A-FBCD-446E-BE91-38AFE4D28C5F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89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703409" y="4936035"/>
            <a:ext cx="3759682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www.LntTechservices.com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9C2-3821-4269-9D53-B13ED5006D2C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24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30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37" marR="0" lvl="1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30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28" marR="0" lvl="2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30"/>
              </a:buBlip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20" marR="0" lvl="3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30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12" marR="0" lvl="4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30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253F393-E310-4AA2-8A45-8D2B14C65EF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793927-3518-49BA-A993-8128FA0D4745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6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1" r:id="rId28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30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30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30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30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30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A2C4-20D7-3BA0-36EB-B753D27C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01" y="1237369"/>
            <a:ext cx="4052554" cy="851040"/>
          </a:xfrm>
        </p:spPr>
        <p:txBody>
          <a:bodyPr/>
          <a:lstStyle/>
          <a:p>
            <a:r>
              <a:rPr lang="en-IN" sz="3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CT Image Denoising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E0630-4F2D-49C6-E827-7273DF2057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F5C4755B-2F77-9924-67B8-0BAB0300D6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074" y="0"/>
            <a:ext cx="4873768" cy="4888279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7FAB3C-DF49-3A37-1022-3155F032E85A}"/>
              </a:ext>
            </a:extLst>
          </p:cNvPr>
          <p:cNvSpPr/>
          <p:nvPr/>
        </p:nvSpPr>
        <p:spPr>
          <a:xfrm>
            <a:off x="2404087" y="721518"/>
            <a:ext cx="9877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PID_1544</a:t>
            </a:r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6E3F95-39B0-709C-D9CA-38F275A9ABDB}"/>
              </a:ext>
            </a:extLst>
          </p:cNvPr>
          <p:cNvSpPr txBox="1"/>
          <p:nvPr/>
        </p:nvSpPr>
        <p:spPr>
          <a:xfrm>
            <a:off x="252790" y="3809405"/>
            <a:ext cx="1214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Jeet Nakrani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93BCC7-5FCF-B951-2EFD-79D256F9C9B2}"/>
              </a:ext>
            </a:extLst>
          </p:cNvPr>
          <p:cNvSpPr/>
          <p:nvPr/>
        </p:nvSpPr>
        <p:spPr>
          <a:xfrm>
            <a:off x="1570706" y="2990512"/>
            <a:ext cx="1008369" cy="87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i="1" dirty="0">
                <a:solidFill>
                  <a:schemeClr val="bg1"/>
                </a:solidFill>
                <a:latin typeface="Calibri" panose="020F0502020204030204" pitchFamily="34" charset="0"/>
              </a:rPr>
              <a:t>Photo </a:t>
            </a:r>
          </a:p>
          <a:p>
            <a:pPr algn="ctr"/>
            <a:r>
              <a:rPr lang="en-IN" sz="1100" i="1" dirty="0">
                <a:solidFill>
                  <a:schemeClr val="bg1"/>
                </a:solidFill>
                <a:latin typeface="Calibri" panose="020F0502020204030204" pitchFamily="34" charset="0"/>
              </a:rPr>
              <a:t>(Author 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7C7251-732A-DB5C-E01E-23C983551212}"/>
              </a:ext>
            </a:extLst>
          </p:cNvPr>
          <p:cNvSpPr/>
          <p:nvPr/>
        </p:nvSpPr>
        <p:spPr>
          <a:xfrm>
            <a:off x="358609" y="2992110"/>
            <a:ext cx="1008369" cy="87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i="1" dirty="0">
                <a:solidFill>
                  <a:schemeClr val="bg1"/>
                </a:solidFill>
                <a:latin typeface="Calibri" panose="020F0502020204030204" pitchFamily="34" charset="0"/>
              </a:rPr>
              <a:t>Photo </a:t>
            </a:r>
          </a:p>
          <a:p>
            <a:pPr algn="ctr"/>
            <a:r>
              <a:rPr lang="en-IN" sz="1100" i="1" dirty="0">
                <a:solidFill>
                  <a:schemeClr val="bg1"/>
                </a:solidFill>
                <a:latin typeface="Calibri" panose="020F0502020204030204" pitchFamily="34" charset="0"/>
              </a:rPr>
              <a:t>(Author 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4B7C6E-2609-1595-84BE-B98E0541FC7A}"/>
              </a:ext>
            </a:extLst>
          </p:cNvPr>
          <p:cNvSpPr/>
          <p:nvPr/>
        </p:nvSpPr>
        <p:spPr>
          <a:xfrm>
            <a:off x="2781886" y="2997847"/>
            <a:ext cx="1008369" cy="870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i="1" dirty="0">
                <a:solidFill>
                  <a:schemeClr val="bg1"/>
                </a:solidFill>
                <a:latin typeface="Calibri" panose="020F0502020204030204" pitchFamily="34" charset="0"/>
              </a:rPr>
              <a:t>Photo </a:t>
            </a:r>
          </a:p>
          <a:p>
            <a:pPr algn="ctr"/>
            <a:r>
              <a:rPr lang="en-IN" sz="1100" i="1" dirty="0">
                <a:solidFill>
                  <a:schemeClr val="bg1"/>
                </a:solidFill>
                <a:latin typeface="Calibri" panose="020F0502020204030204" pitchFamily="34" charset="0"/>
              </a:rPr>
              <a:t>(Author 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F28F6-252C-C091-2784-81B6327041ED}"/>
              </a:ext>
            </a:extLst>
          </p:cNvPr>
          <p:cNvSpPr txBox="1"/>
          <p:nvPr/>
        </p:nvSpPr>
        <p:spPr>
          <a:xfrm>
            <a:off x="0" y="4225356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rgbClr val="000000"/>
                </a:solidFill>
              </a:rPr>
              <a:t>College Name </a:t>
            </a:r>
            <a:r>
              <a:rPr lang="en-IN" sz="1200" i="1" dirty="0">
                <a:solidFill>
                  <a:srgbClr val="000000"/>
                </a:solidFill>
              </a:rPr>
              <a:t>- </a:t>
            </a:r>
            <a:r>
              <a:rPr lang="en-US" sz="1200" b="0" i="0" dirty="0">
                <a:solidFill>
                  <a:srgbClr val="222222"/>
                </a:solidFill>
                <a:effectLst/>
              </a:rPr>
              <a:t>Mukesh Patel School of Technology 		           Management and Engineering 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AEB40D-63DE-15D5-F749-2619D88EC118}"/>
              </a:ext>
            </a:extLst>
          </p:cNvPr>
          <p:cNvSpPr txBox="1"/>
          <p:nvPr/>
        </p:nvSpPr>
        <p:spPr>
          <a:xfrm>
            <a:off x="1697316" y="3809405"/>
            <a:ext cx="7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Mayank Kathane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22F2F-D48C-C336-4F30-3CAA70257EB8}"/>
              </a:ext>
            </a:extLst>
          </p:cNvPr>
          <p:cNvSpPr txBox="1"/>
          <p:nvPr/>
        </p:nvSpPr>
        <p:spPr>
          <a:xfrm>
            <a:off x="2683911" y="3809405"/>
            <a:ext cx="1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Shubham Vishwakarma 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5A2CEB-74AA-CBD8-1932-A034CA9D4152}"/>
              </a:ext>
            </a:extLst>
          </p:cNvPr>
          <p:cNvSpPr txBox="1"/>
          <p:nvPr/>
        </p:nvSpPr>
        <p:spPr>
          <a:xfrm>
            <a:off x="2158" y="4623707"/>
            <a:ext cx="421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rgbClr val="000000"/>
                </a:solidFill>
                <a:latin typeface="Calibri" panose="020F0502020204030204" pitchFamily="34" charset="0"/>
              </a:rPr>
              <a:t>Location</a:t>
            </a:r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 - Mumbai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83B256-BCAF-90E7-492B-01A24093BF0B}"/>
              </a:ext>
            </a:extLst>
          </p:cNvPr>
          <p:cNvSpPr txBox="1"/>
          <p:nvPr/>
        </p:nvSpPr>
        <p:spPr>
          <a:xfrm>
            <a:off x="0" y="4825391"/>
            <a:ext cx="421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rgbClr val="000000"/>
                </a:solidFill>
                <a:latin typeface="Calibri" panose="020F0502020204030204" pitchFamily="34" charset="0"/>
              </a:rPr>
              <a:t>College Mentor Name </a:t>
            </a:r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– Manishkumar Tiwari</a:t>
            </a:r>
            <a:endParaRPr lang="en-IN" sz="1200" dirty="0">
              <a:solidFill>
                <a:srgbClr val="00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6B0E47-B811-9A58-D413-1DE2DA640D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93" y="2988280"/>
            <a:ext cx="1013882" cy="877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83356D-70F3-552C-D05B-EE4717B8D4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73" y="2997847"/>
            <a:ext cx="1008369" cy="874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15109A-5EAF-934D-C5B0-0A6C90BBB9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4" y="2990512"/>
            <a:ext cx="1032495" cy="877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519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B1CF-CD86-736F-C72E-B1C4AD6D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 Statement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EE32310-3E1F-B6CA-15BD-96AD2BE58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336950"/>
            <a:ext cx="8534400" cy="3806550"/>
          </a:xfrm>
        </p:spPr>
        <p:txBody>
          <a:bodyPr numCol="2" spcCol="720000">
            <a:normAutofit/>
          </a:bodyPr>
          <a:lstStyle/>
          <a:p>
            <a:r>
              <a:rPr lang="en-US" sz="1400" b="1" u="sng" dirty="0"/>
              <a:t>Understanding the Problem</a:t>
            </a:r>
          </a:p>
          <a:p>
            <a:pPr marL="0" indent="0">
              <a:buNone/>
            </a:pPr>
            <a:r>
              <a:rPr lang="en-US" sz="1400" dirty="0"/>
              <a:t>In medical imaging, particularly brain CT scans, image quality is often compromised by two prevalent types of noise: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Poisson Noise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Originates from the statistical nature of photon detection during image acquisition.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Periodic Noise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Caused by interference from electronic and mechanical components in the CT scanner.</a:t>
            </a:r>
          </a:p>
          <a:p>
            <a:pPr marL="0" indent="0">
              <a:buNone/>
            </a:pPr>
            <a:endParaRPr lang="en-US" sz="1400" b="1" u="sng" dirty="0"/>
          </a:p>
          <a:p>
            <a:pPr marL="0" indent="0">
              <a:buNone/>
            </a:pPr>
            <a:endParaRPr lang="en-US" sz="1400" b="1" u="sng" dirty="0"/>
          </a:p>
          <a:p>
            <a:pPr marL="0" indent="0">
              <a:buNone/>
            </a:pPr>
            <a:endParaRPr lang="en-US" sz="1400" b="1" u="sng" dirty="0"/>
          </a:p>
          <a:p>
            <a:r>
              <a:rPr lang="en-US" sz="1400" b="1" u="sng" dirty="0"/>
              <a:t>Challenge Requirement</a:t>
            </a:r>
          </a:p>
          <a:p>
            <a:pPr marL="0" indent="0">
              <a:buNone/>
            </a:pPr>
            <a:r>
              <a:rPr lang="en-US" sz="1400" dirty="0"/>
              <a:t>The objective is to develop a </a:t>
            </a:r>
            <a:r>
              <a:rPr lang="en-US" sz="1400" b="1" dirty="0"/>
              <a:t>software tool</a:t>
            </a:r>
            <a:r>
              <a:rPr lang="en-US" sz="1400" dirty="0"/>
              <a:t> capable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Reading and displaying CT brain scans</a:t>
            </a:r>
            <a:r>
              <a:rPr lang="en-US" sz="1400" dirty="0"/>
              <a:t> in DICOM format.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Designing an algorithm</a:t>
            </a:r>
            <a:r>
              <a:rPr lang="en-US" sz="1400" dirty="0"/>
              <a:t> that reduces Poisson and periodic noise effectively.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Enhancing image clarity while preserving essential diagnostic information, leading to </a:t>
            </a:r>
            <a:r>
              <a:rPr lang="en-US" sz="1400" b="1" dirty="0"/>
              <a:t>more accurate diagnoses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IN" sz="1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01A70B-2EB1-751B-859F-865AFA343B18}"/>
              </a:ext>
            </a:extLst>
          </p:cNvPr>
          <p:cNvCxnSpPr>
            <a:cxnSpLocks/>
          </p:cNvCxnSpPr>
          <p:nvPr/>
        </p:nvCxnSpPr>
        <p:spPr>
          <a:xfrm>
            <a:off x="4424290" y="990942"/>
            <a:ext cx="0" cy="3538855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1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4204-4C63-665A-7B8E-A142EB73B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Concept / 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E481-8660-E20A-B56B-0889B400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051200"/>
            <a:ext cx="8534400" cy="1628500"/>
          </a:xfrm>
        </p:spPr>
        <p:txBody>
          <a:bodyPr>
            <a:normAutofit/>
          </a:bodyPr>
          <a:lstStyle/>
          <a:p>
            <a:r>
              <a:rPr lang="en-US" sz="1600" dirty="0"/>
              <a:t>The proposed solution uses deep learning-based Denoising Autoencoders to remove noise from CT brain images.</a:t>
            </a:r>
          </a:p>
          <a:p>
            <a:r>
              <a:rPr lang="en-US" sz="1600" dirty="0"/>
              <a:t>The tool will take in noisy CT images as input and produce clean, denoised output for better clarity.</a:t>
            </a:r>
          </a:p>
          <a:p>
            <a:r>
              <a:rPr lang="en-US" sz="1600" dirty="0"/>
              <a:t>It involves a deep convolutional architecture, including an encoder-decoder structure, optimized with mean squared error loss.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B07C01-AF31-CF03-22B0-4FB93DF438FF}"/>
              </a:ext>
            </a:extLst>
          </p:cNvPr>
          <p:cNvGrpSpPr/>
          <p:nvPr/>
        </p:nvGrpSpPr>
        <p:grpSpPr>
          <a:xfrm>
            <a:off x="1195754" y="2463800"/>
            <a:ext cx="6464105" cy="2267013"/>
            <a:chOff x="1195754" y="2463800"/>
            <a:chExt cx="6464105" cy="22670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2ACF46-7962-9760-A60C-950E3364D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754" y="2463800"/>
              <a:ext cx="6464105" cy="2267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5F77B3-C897-8EB9-0836-1303C1FB6717}"/>
                </a:ext>
              </a:extLst>
            </p:cNvPr>
            <p:cNvSpPr/>
            <p:nvPr/>
          </p:nvSpPr>
          <p:spPr>
            <a:xfrm>
              <a:off x="1195754" y="4621237"/>
              <a:ext cx="429064" cy="109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84023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98D4-CF48-00EA-1E5E-14178BC6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Status of POC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FC67-F5AA-8E05-39EC-73CBF386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Model successfully Implemented</a:t>
            </a:r>
          </a:p>
          <a:p>
            <a:r>
              <a:rPr lang="en-US" dirty="0"/>
              <a:t>Deployed on our local system via </a:t>
            </a:r>
            <a:r>
              <a:rPr lang="en-US" dirty="0" err="1"/>
              <a:t>Streamlit</a:t>
            </a:r>
            <a:endParaRPr lang="en-US" dirty="0"/>
          </a:p>
          <a:p>
            <a:r>
              <a:rPr lang="en-US" dirty="0"/>
              <a:t>Also able to display SNR values as output with the denoised image.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77DF755B-892A-8AEB-9499-79B39DDCFE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1256" y="2073227"/>
            <a:ext cx="5106572" cy="289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98D4-CF48-00EA-1E5E-14178BC6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Further Plans and Testing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FC67-F5AA-8E05-39EC-73CBF386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User Interface</a:t>
            </a:r>
          </a:p>
          <a:p>
            <a:r>
              <a:rPr lang="en-US" dirty="0"/>
              <a:t>Downloadable results</a:t>
            </a:r>
          </a:p>
          <a:p>
            <a:r>
              <a:rPr lang="en-US" dirty="0"/>
              <a:t>Multiple files upload in one go.</a:t>
            </a:r>
          </a:p>
          <a:p>
            <a:r>
              <a:rPr lang="en-US" dirty="0"/>
              <a:t>Deploy on live server and test performance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708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98D4-CF48-00EA-1E5E-14178BC6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Queries to the mentors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FC67-F5AA-8E05-39EC-73CBF386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 in software model??</a:t>
            </a:r>
          </a:p>
          <a:p>
            <a:r>
              <a:rPr lang="en-US" dirty="0"/>
              <a:t>How to scale and in what terms??</a:t>
            </a:r>
          </a:p>
          <a:p>
            <a:r>
              <a:rPr lang="en-US" dirty="0"/>
              <a:t>How to make a winnable solution??</a:t>
            </a:r>
          </a:p>
          <a:p>
            <a:r>
              <a:rPr lang="en-US" dirty="0"/>
              <a:t>Any other models to use??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830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1A26A0-C98A-8EE3-14BD-68512522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9" y="992954"/>
            <a:ext cx="2954802" cy="994172"/>
          </a:xfrm>
        </p:spPr>
        <p:txBody>
          <a:bodyPr/>
          <a:lstStyle/>
          <a:p>
            <a:r>
              <a:rPr lang="en-US" dirty="0"/>
              <a:t>Thank You!!!</a:t>
            </a:r>
            <a:endParaRPr lang="en-IN" dirty="0"/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756C3557-6493-DCE1-8F3D-D363711E51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2" r="22702"/>
          <a:stretch>
            <a:fillRect/>
          </a:stretch>
        </p:blipFill>
        <p:spPr>
          <a:xfrm>
            <a:off x="4375150" y="0"/>
            <a:ext cx="4768850" cy="4913313"/>
          </a:xfrm>
        </p:spPr>
      </p:pic>
    </p:spTree>
    <p:extLst>
      <p:ext uri="{BB962C8B-B14F-4D97-AF65-F5344CB8AC3E}">
        <p14:creationId xmlns:p14="http://schemas.microsoft.com/office/powerpoint/2010/main" val="669049184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Custom 7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>
          <a:solidFill>
            <a:schemeClr val="accent3"/>
          </a:solidFill>
          <a:prstDash val="sysDot"/>
          <a:tailEnd type="oval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3F7BF3F6BDEF4F81A045757209B6D1" ma:contentTypeVersion="14" ma:contentTypeDescription="Create a new document." ma:contentTypeScope="" ma:versionID="76747bddbdbebbf6f04ca0d7e94dae02">
  <xsd:schema xmlns:xsd="http://www.w3.org/2001/XMLSchema" xmlns:xs="http://www.w3.org/2001/XMLSchema" xmlns:p="http://schemas.microsoft.com/office/2006/metadata/properties" xmlns:ns2="f32bc4cd-7236-4e69-993a-6951a0fdc704" xmlns:ns3="ca046665-d29d-4baa-aeda-994b21c4c556" targetNamespace="http://schemas.microsoft.com/office/2006/metadata/properties" ma:root="true" ma:fieldsID="3fca0150b1a3152bf399021fcc1cb1de" ns2:_="" ns3:_="">
    <xsd:import namespace="f32bc4cd-7236-4e69-993a-6951a0fdc704"/>
    <xsd:import namespace="ca046665-d29d-4baa-aeda-994b21c4c5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bc4cd-7236-4e69-993a-6951a0fdc7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2d122f3-2187-4f4a-ac69-8279b349ae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046665-d29d-4baa-aeda-994b21c4c55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c289f42-ff37-4066-9926-7a72355a592d}" ma:internalName="TaxCatchAll" ma:showField="CatchAllData" ma:web="ca046665-d29d-4baa-aeda-994b21c4c5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046665-d29d-4baa-aeda-994b21c4c556" xsi:nil="true"/>
    <lcf76f155ced4ddcb4097134ff3c332f xmlns="f32bc4cd-7236-4e69-993a-6951a0fdc7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A2CA055-B9F4-43C0-ABB0-B1E7AD193B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A7FB49-848B-45B0-BD5E-885EB035B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2bc4cd-7236-4e69-993a-6951a0fdc704"/>
    <ds:schemaRef ds:uri="ca046665-d29d-4baa-aeda-994b21c4c5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E08E1B-D49D-41C8-AA96-4B5852535AC5}">
  <ds:schemaRefs>
    <ds:schemaRef ds:uri="http://schemas.microsoft.com/office/2006/metadata/properties"/>
    <ds:schemaRef ds:uri="http://schemas.microsoft.com/office/infopath/2007/PartnerControls"/>
    <ds:schemaRef ds:uri="ca046665-d29d-4baa-aeda-994b21c4c556"/>
    <ds:schemaRef ds:uri="f32bc4cd-7236-4e69-993a-6951a0fdc70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34230</TotalTime>
  <Words>299</Words>
  <Application>Microsoft Office PowerPoint</Application>
  <PresentationFormat>On-screen Show (16:9)</PresentationFormat>
  <Paragraphs>48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Open Sans</vt:lpstr>
      <vt:lpstr>L&amp;T Theme 2</vt:lpstr>
      <vt:lpstr>CT Image Denoising</vt:lpstr>
      <vt:lpstr>Challenge Statement</vt:lpstr>
      <vt:lpstr>Concept / Solution</vt:lpstr>
      <vt:lpstr>Current Status of POC </vt:lpstr>
      <vt:lpstr>Further Plans and Testing process</vt:lpstr>
      <vt:lpstr>Queries to the mentors</vt:lpstr>
      <vt:lpstr>Thank You!!!</vt:lpstr>
    </vt:vector>
  </TitlesOfParts>
  <Company>LnT IES Blr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 Deck 6 v4</dc:title>
  <dc:creator>Vishnu.Andhare@lnties.com</dc:creator>
  <cp:keywords>No Restrictions</cp:keywords>
  <dc:description>Let’s ask, how we win together</dc:description>
  <cp:lastModifiedBy>Jeet Nakrani</cp:lastModifiedBy>
  <cp:revision>3098</cp:revision>
  <dcterms:created xsi:type="dcterms:W3CDTF">2012-07-10T10:41:00Z</dcterms:created>
  <dcterms:modified xsi:type="dcterms:W3CDTF">2025-01-15T16:55:02Z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b24c9d3b-993a-4f8b-9cee-9cf4b501a4b2</vt:lpwstr>
  </property>
  <property fmtid="{D5CDD505-2E9C-101B-9397-08002B2CF9AE}" pid="3" name="DellClassification">
    <vt:lpwstr>No Restrictions</vt:lpwstr>
  </property>
  <property fmtid="{D5CDD505-2E9C-101B-9397-08002B2CF9AE}" pid="4" name="DellSubLabels">
    <vt:lpwstr/>
  </property>
  <property fmtid="{D5CDD505-2E9C-101B-9397-08002B2CF9AE}" pid="5" name="Presentation">
    <vt:lpwstr>IP Deck 6 v4</vt:lpwstr>
  </property>
  <property fmtid="{D5CDD505-2E9C-101B-9397-08002B2CF9AE}" pid="6" name="SlideDescription">
    <vt:lpwstr>Let’s ask, how we win together</vt:lpwstr>
  </property>
  <property fmtid="{D5CDD505-2E9C-101B-9397-08002B2CF9AE}" pid="7" name="ContentTypeId">
    <vt:lpwstr>0x0101005B3F7BF3F6BDEF4F81A045757209B6D1</vt:lpwstr>
  </property>
  <property fmtid="{D5CDD505-2E9C-101B-9397-08002B2CF9AE}" pid="8" name="MSIP_Label_40993bd6-1ede-4830-9dba-3224251d6855_Enabled">
    <vt:lpwstr>true</vt:lpwstr>
  </property>
  <property fmtid="{D5CDD505-2E9C-101B-9397-08002B2CF9AE}" pid="9" name="MSIP_Label_40993bd6-1ede-4830-9dba-3224251d6855_SetDate">
    <vt:lpwstr>2025-01-08T10:02:11Z</vt:lpwstr>
  </property>
  <property fmtid="{D5CDD505-2E9C-101B-9397-08002B2CF9AE}" pid="10" name="MSIP_Label_40993bd6-1ede-4830-9dba-3224251d6855_Method">
    <vt:lpwstr>Privileged</vt:lpwstr>
  </property>
  <property fmtid="{D5CDD505-2E9C-101B-9397-08002B2CF9AE}" pid="11" name="MSIP_Label_40993bd6-1ede-4830-9dba-3224251d6855_Name">
    <vt:lpwstr>Business</vt:lpwstr>
  </property>
  <property fmtid="{D5CDD505-2E9C-101B-9397-08002B2CF9AE}" pid="12" name="MSIP_Label_40993bd6-1ede-4830-9dba-3224251d6855_SiteId">
    <vt:lpwstr>311b3378-8e8a-4b5e-a33f-e80a3d8ba60a</vt:lpwstr>
  </property>
  <property fmtid="{D5CDD505-2E9C-101B-9397-08002B2CF9AE}" pid="13" name="MSIP_Label_40993bd6-1ede-4830-9dba-3224251d6855_ActionId">
    <vt:lpwstr>b9e647af-0db5-42ed-bf2d-7417527e2442</vt:lpwstr>
  </property>
  <property fmtid="{D5CDD505-2E9C-101B-9397-08002B2CF9AE}" pid="14" name="MSIP_Label_40993bd6-1ede-4830-9dba-3224251d6855_ContentBits">
    <vt:lpwstr>0</vt:lpwstr>
  </property>
</Properties>
</file>